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2" r:id="rId5"/>
    <p:sldId id="281" r:id="rId6"/>
    <p:sldId id="294" r:id="rId7"/>
    <p:sldId id="304" r:id="rId8"/>
    <p:sldId id="333" r:id="rId9"/>
    <p:sldId id="328" r:id="rId10"/>
    <p:sldId id="301" r:id="rId11"/>
    <p:sldId id="317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332" r:id="rId26"/>
    <p:sldId id="298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9993"/>
    <a:srgbClr val="373C3A"/>
    <a:srgbClr val="19304C"/>
    <a:srgbClr val="194093"/>
    <a:srgbClr val="A13E50"/>
    <a:srgbClr val="6E8A95"/>
    <a:srgbClr val="DCB534"/>
    <a:srgbClr val="053F9D"/>
    <a:srgbClr val="6BAFC5"/>
    <a:srgbClr val="7B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5631" autoAdjust="0"/>
  </p:normalViewPr>
  <p:slideViewPr>
    <p:cSldViewPr snapToGrid="0">
      <p:cViewPr>
        <p:scale>
          <a:sx n="105" d="100"/>
          <a:sy n="105" d="100"/>
        </p:scale>
        <p:origin x="816" y="23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Global Pollution Map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This map shows higher concentrations of pollution (represented by warmer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colours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corresponding with larger population areas (denoted by bubble size). This visual correlation supports the hypothesis that more populous areas tend to have higher pollution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Spearman Correlation Coefficients: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bar graph shows a negative correlation for ozone with population (</a:t>
            </a:r>
            <a:r>
              <a:rPr lang="en-US" b="0" i="0" dirty="0">
                <a:solidFill>
                  <a:srgbClr val="0D0D0D"/>
                </a:solidFill>
                <a:effectLst/>
                <a:latin typeface="KaTeX_Main"/>
              </a:rPr>
              <a:t>𝑟𝑠=−0.12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and positive correlations for other pollutants. This suggests that except for ozone, higher population sizes generally correlate with increased pollution levels, supporting the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ANOVA Results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Strong statistical evidence shows significant variation in global pollutant levels across the seasons. The most pronounced differences are observed in NO2, with p-values indicating highly significant seasonal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 Correlation Heatmaps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Distinct seasonal patterns are visible in pollutant levels, with varying correlations between pollutants and seasons. Notably, NO2 and O3 show strong seasonal fluctuations, illustrating their sensitivity to seasonal changes.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4511772B-3AAC-CD3A-6B95-92443619A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31" y="536447"/>
            <a:ext cx="9827337" cy="54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502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DC907-4FA8-D591-C942-3559FBD7E5EA}"/>
              </a:ext>
            </a:extLst>
          </p:cNvPr>
          <p:cNvSpPr/>
          <p:nvPr/>
        </p:nvSpPr>
        <p:spPr>
          <a:xfrm>
            <a:off x="7481737" y="436837"/>
            <a:ext cx="45719" cy="5737944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DA4ED-0C1F-AAC0-311E-0A74552CB6BB}"/>
              </a:ext>
            </a:extLst>
          </p:cNvPr>
          <p:cNvSpPr/>
          <p:nvPr/>
        </p:nvSpPr>
        <p:spPr>
          <a:xfrm>
            <a:off x="2650599" y="-35840"/>
            <a:ext cx="4835006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Sulphur Dioxide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905058" y="422054"/>
            <a:ext cx="3957362" cy="2565987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905058" y="3546020"/>
            <a:ext cx="3957362" cy="2565987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969737" y="3505612"/>
            <a:ext cx="4167987" cy="2606143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882251" y="447657"/>
            <a:ext cx="4103766" cy="2565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27307-4C78-5444-3DB4-877EE01AEDDC}"/>
              </a:ext>
            </a:extLst>
          </p:cNvPr>
          <p:cNvSpPr/>
          <p:nvPr/>
        </p:nvSpPr>
        <p:spPr>
          <a:xfrm>
            <a:off x="2650603" y="3055258"/>
            <a:ext cx="4835002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Nitrogen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8E4D9-764E-1017-0F9D-02DB57A04CB9}"/>
              </a:ext>
            </a:extLst>
          </p:cNvPr>
          <p:cNvSpPr/>
          <p:nvPr/>
        </p:nvSpPr>
        <p:spPr>
          <a:xfrm>
            <a:off x="7485607" y="-35840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Ammonia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960CE-374A-55FD-A965-5950EFA7B254}"/>
              </a:ext>
            </a:extLst>
          </p:cNvPr>
          <p:cNvSpPr/>
          <p:nvPr/>
        </p:nvSpPr>
        <p:spPr>
          <a:xfrm>
            <a:off x="7485605" y="3055433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Population v Pollution Levels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Correlation (Global)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≠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Weak Correlation (Australia)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27810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Timeframe (2 years)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Socio-economic considerations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Pollution Level Means Vary by Season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27810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Timeframes (2 years)</a:t>
            </a: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Consistency of reporting and analysis across countries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29CB5-EDBF-C7E1-D6E8-BF127F677BB0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A3D7-2AFC-3EC7-63E3-F116F08F549E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FF445-DA4C-A616-CFE8-F49A93FEE681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434B8B-7DF0-ACC0-7F9A-274A80262033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Depressive Mental Health Disorders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Inconclusive (more study needed)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46098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Data collection bias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Consistency of reporting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Respiratory Deaths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Significant 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46098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Ecological fallacy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Correlation ≠ Causation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8A3AA-6CE7-E63E-1B53-9CEB9579CBFE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6EACA-FEEC-3E69-AB76-C395D712DAB3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7AF33-F758-2B01-79F0-2AE6194BD8CF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3AECE0-043A-9324-5D47-E3C608938A45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855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Kaggle: cause of death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Kaggle: air pollution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3AA993B-BFC1-81AD-D500-E35C886E2BC2}"/>
              </a:ext>
            </a:extLst>
          </p:cNvPr>
          <p:cNvSpPr txBox="1">
            <a:spLocks/>
          </p:cNvSpPr>
          <p:nvPr/>
        </p:nvSpPr>
        <p:spPr>
          <a:xfrm>
            <a:off x="0" y="6174781"/>
            <a:ext cx="12192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Pollutants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37CAFE-7960-E75D-30A0-CB241A32F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04480"/>
              </p:ext>
            </p:extLst>
          </p:nvPr>
        </p:nvGraphicFramePr>
        <p:xfrm>
          <a:off x="943100" y="405634"/>
          <a:ext cx="10305800" cy="4752014"/>
        </p:xfrm>
        <a:graphic>
          <a:graphicData uri="http://schemas.openxmlformats.org/drawingml/2006/table">
            <a:tbl>
              <a:tblPr/>
              <a:tblGrid>
                <a:gridCol w="1288225">
                  <a:extLst>
                    <a:ext uri="{9D8B030D-6E8A-4147-A177-3AD203B41FA5}">
                      <a16:colId xmlns:a16="http://schemas.microsoft.com/office/drawing/2014/main" val="1201547265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60765403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570781913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3471505930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00764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535950206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6417378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907019031"/>
                    </a:ext>
                  </a:extLst>
                </a:gridCol>
              </a:tblGrid>
              <a:tr h="550756">
                <a:tc rowSpan="2" gridSpan="2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NO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10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2.5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O</a:t>
                      </a:r>
                      <a:r>
                        <a:rPr lang="en-US" sz="2000" b="1" baseline="-25000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CO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9165"/>
                  </a:ext>
                </a:extLst>
              </a:tr>
              <a:tr h="432000">
                <a:tc gridSpan="2" vMerge="1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fr-FR" sz="1800" b="1" i="1" dirty="0">
                          <a:effectLst/>
                        </a:rPr>
                        <a:t>Concentration in μg/m</a:t>
                      </a:r>
                      <a:r>
                        <a:rPr lang="fr-FR" sz="1800" b="1" i="1" baseline="30000" dirty="0">
                          <a:effectLst/>
                        </a:rPr>
                        <a:t>3</a:t>
                      </a:r>
                      <a:endParaRPr lang="en-US" sz="1800" b="1" i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4384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Good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1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10)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60)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[0; 4400)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5532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Fair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2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[40; 70)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[10; 25)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[60;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[4400; 9400)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2153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Moderate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3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[80; 250)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[70; 150)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[25;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140)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[9400-12400)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10998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4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[250; 350)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[150;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75)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[140; 180)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[12400; 15400)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2281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Very 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5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⩾350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⩾75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⩾180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⩾15400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60064"/>
                  </a:ext>
                </a:extLst>
              </a:tr>
            </a:tbl>
          </a:graphicData>
        </a:graphic>
      </p:graphicFrame>
      <p:pic>
        <p:nvPicPr>
          <p:cNvPr id="33" name="Graphic 32" descr="Badge Follow with solid fill">
            <a:extLst>
              <a:ext uri="{FF2B5EF4-FFF2-40B4-BE49-F238E27FC236}">
                <a16:creationId xmlns:a16="http://schemas.microsoft.com/office/drawing/2014/main" id="{2A627C4D-D89D-4274-EFD1-C8CD8293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" y="52603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E9D4BA-9A05-7615-40A8-0D53A8DC5634}"/>
              </a:ext>
            </a:extLst>
          </p:cNvPr>
          <p:cNvSpPr txBox="1"/>
          <p:nvPr/>
        </p:nvSpPr>
        <p:spPr>
          <a:xfrm>
            <a:off x="2226820" y="5532915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Not included in the Air Quality Index: 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Nitrogen monoxide (NO) and Ammonia (NH</a:t>
            </a:r>
            <a:r>
              <a:rPr lang="en-US" b="0" i="0" baseline="-2500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25" y="45930"/>
            <a:ext cx="4833403" cy="32560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161109" y="104829"/>
            <a:ext cx="4799061" cy="2727270"/>
            <a:chOff x="5428588" y="1650117"/>
            <a:chExt cx="5642478" cy="35349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rot="16200000" flipH="1">
              <a:off x="4272784" y="3598145"/>
              <a:ext cx="2742743" cy="431136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Monoxide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4908550" y="265551"/>
            <a:ext cx="427285" cy="2031858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663BC-DAD1-FA13-0FC6-A2C9EDB56D66}"/>
              </a:ext>
            </a:extLst>
          </p:cNvPr>
          <p:cNvGrpSpPr/>
          <p:nvPr/>
        </p:nvGrpSpPr>
        <p:grpSpPr>
          <a:xfrm>
            <a:off x="6171283" y="2923346"/>
            <a:ext cx="4788584" cy="3064704"/>
            <a:chOff x="6740672" y="578386"/>
            <a:chExt cx="5185100" cy="32932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7015F1-05E8-166B-5168-18D1FC4C1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6C84A-1C57-415D-E8DA-A2F8C2ABA3E0}"/>
                </a:ext>
              </a:extLst>
            </p:cNvPr>
            <p:cNvSpPr txBox="1"/>
            <p:nvPr/>
          </p:nvSpPr>
          <p:spPr>
            <a:xfrm rot="16200000" flipH="1">
              <a:off x="6401610" y="3132633"/>
              <a:ext cx="1078038" cy="399914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Ozone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FFFDE07-134E-D71C-292F-AA0D2C55A03B}"/>
              </a:ext>
            </a:extLst>
          </p:cNvPr>
          <p:cNvSpPr/>
          <p:nvPr/>
        </p:nvSpPr>
        <p:spPr>
          <a:xfrm>
            <a:off x="1090365" y="1973557"/>
            <a:ext cx="427285" cy="10807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A8E6C-9472-0F46-DE93-88CE58963DE5}"/>
              </a:ext>
            </a:extLst>
          </p:cNvPr>
          <p:cNvSpPr/>
          <p:nvPr/>
        </p:nvSpPr>
        <p:spPr>
          <a:xfrm>
            <a:off x="5335835" y="142133"/>
            <a:ext cx="1268165" cy="57390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FF08F47-EE2F-4A37-8B88-BE708870865D}"/>
              </a:ext>
            </a:extLst>
          </p:cNvPr>
          <p:cNvSpPr/>
          <p:nvPr/>
        </p:nvSpPr>
        <p:spPr>
          <a:xfrm rot="5400000">
            <a:off x="3225799" y="920749"/>
            <a:ext cx="1168400" cy="5435601"/>
          </a:xfrm>
          <a:prstGeom prst="bentUpArrow">
            <a:avLst>
              <a:gd name="adj1" fmla="val 26451"/>
              <a:gd name="adj2" fmla="val 24479"/>
              <a:gd name="adj3" fmla="val 2824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1039</TotalTime>
  <Words>858</Words>
  <Application>Microsoft Macintosh PowerPoint</Application>
  <PresentationFormat>Widescreen</PresentationFormat>
  <Paragraphs>184</Paragraphs>
  <Slides>23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KaTeX_Main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Fatema Girnary (23414099)</cp:lastModifiedBy>
  <cp:revision>35</cp:revision>
  <dcterms:created xsi:type="dcterms:W3CDTF">2024-05-04T04:26:45Z</dcterms:created>
  <dcterms:modified xsi:type="dcterms:W3CDTF">2024-05-07T02:42:34Z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